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65" r:id="rId8"/>
    <p:sldId id="262" r:id="rId9"/>
    <p:sldId id="266" r:id="rId10"/>
    <p:sldId id="264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NZ" sz="5400" dirty="0" err="1" smtClean="0"/>
              <a:t>TRoQ</a:t>
            </a:r>
            <a:r>
              <a:rPr lang="en-NZ" sz="5400" dirty="0" smtClean="0"/>
              <a:t> – Carpentry</a:t>
            </a:r>
            <a:endParaRPr lang="en-NZ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err="1" smtClean="0"/>
              <a:t>ITP</a:t>
            </a:r>
            <a:r>
              <a:rPr lang="en-NZ" dirty="0" smtClean="0"/>
              <a:t> Carpentry Tutor conference December 2014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479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Summary/future focus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No real change to graduate profile</a:t>
            </a:r>
          </a:p>
          <a:p>
            <a:r>
              <a:rPr lang="en-NZ" dirty="0" smtClean="0"/>
              <a:t>Qual is now 300Cr, up from 294 (min)</a:t>
            </a:r>
          </a:p>
          <a:p>
            <a:r>
              <a:rPr lang="en-NZ" dirty="0"/>
              <a:t>Thinking, </a:t>
            </a:r>
            <a:r>
              <a:rPr lang="en-NZ" dirty="0" smtClean="0"/>
              <a:t>planning, action </a:t>
            </a:r>
            <a:r>
              <a:rPr lang="en-NZ" dirty="0"/>
              <a:t>needed on </a:t>
            </a:r>
            <a:endParaRPr lang="en-NZ" dirty="0" smtClean="0"/>
          </a:p>
          <a:p>
            <a:pPr lvl="1"/>
            <a:r>
              <a:rPr lang="en-NZ" smtClean="0"/>
              <a:t>Programme/curriculum – </a:t>
            </a:r>
            <a:r>
              <a:rPr lang="en-NZ" dirty="0" smtClean="0"/>
              <a:t>integrated, seamless</a:t>
            </a:r>
          </a:p>
          <a:p>
            <a:pPr lvl="1"/>
            <a:r>
              <a:rPr lang="en-NZ" dirty="0" smtClean="0"/>
              <a:t>Delivery - models, resources</a:t>
            </a:r>
          </a:p>
          <a:p>
            <a:pPr lvl="1"/>
            <a:r>
              <a:rPr lang="en-NZ" dirty="0" smtClean="0"/>
              <a:t>Assessment – measuring capability</a:t>
            </a:r>
          </a:p>
          <a:p>
            <a:pPr lvl="1"/>
            <a:r>
              <a:rPr lang="en-NZ" dirty="0" smtClean="0"/>
              <a:t>Moderation – consistency across </a:t>
            </a:r>
            <a:r>
              <a:rPr lang="en-NZ" dirty="0" err="1" smtClean="0"/>
              <a:t>ITPs</a:t>
            </a:r>
            <a:r>
              <a:rPr lang="en-NZ" dirty="0" smtClean="0"/>
              <a:t>, industry</a:t>
            </a:r>
          </a:p>
          <a:p>
            <a:pPr lvl="1"/>
            <a:endParaRPr lang="en-NZ" dirty="0"/>
          </a:p>
          <a:p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9724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83936"/>
          </a:xfrm>
        </p:spPr>
        <p:txBody>
          <a:bodyPr>
            <a:normAutofit fontScale="92500"/>
          </a:bodyPr>
          <a:lstStyle/>
          <a:p>
            <a:r>
              <a:rPr lang="en-GB" dirty="0"/>
              <a:t>This qualification is for those new to or wishing to enter the construction industry.</a:t>
            </a:r>
            <a:endParaRPr lang="en-NZ" dirty="0"/>
          </a:p>
          <a:p>
            <a:r>
              <a:rPr lang="en-GB" dirty="0"/>
              <a:t> </a:t>
            </a:r>
            <a:endParaRPr lang="en-NZ" dirty="0"/>
          </a:p>
          <a:p>
            <a:r>
              <a:rPr lang="en-GB" dirty="0"/>
              <a:t>The qualification is designed to provide the wider construction industry with work-ready people who have developed essential transferable skills and underpinning knowledge applicable in a wide range of construction related trades.</a:t>
            </a:r>
            <a:endParaRPr lang="en-NZ" dirty="0"/>
          </a:p>
          <a:p>
            <a:r>
              <a:rPr lang="en-GB" dirty="0"/>
              <a:t> </a:t>
            </a:r>
            <a:endParaRPr lang="en-NZ" dirty="0"/>
          </a:p>
          <a:p>
            <a:r>
              <a:rPr lang="en-GB" dirty="0"/>
              <a:t>Graduates will have the ability to enter work in their chosen field or undertake an apprenticeship. They will be able to work at entry level and under limited supervision.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358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83936"/>
          </a:xfrm>
        </p:spPr>
        <p:txBody>
          <a:bodyPr>
            <a:normAutofit/>
          </a:bodyPr>
          <a:lstStyle/>
          <a:p>
            <a:r>
              <a:rPr lang="en-GB" dirty="0"/>
              <a:t>Graduates of this qualification will be able to:</a:t>
            </a:r>
            <a:endParaRPr lang="en-NZ" dirty="0"/>
          </a:p>
          <a:p>
            <a:pPr lvl="0"/>
            <a:r>
              <a:rPr lang="en-NZ" dirty="0"/>
              <a:t>Understand compliance with regulatory requirements</a:t>
            </a:r>
          </a:p>
          <a:p>
            <a:r>
              <a:rPr lang="en-GB" dirty="0"/>
              <a:t>for construction related trades 	(10 credits)  </a:t>
            </a:r>
            <a:endParaRPr lang="en-NZ" dirty="0"/>
          </a:p>
          <a:p>
            <a:r>
              <a:rPr lang="en-GB" dirty="0"/>
              <a:t> </a:t>
            </a:r>
            <a:endParaRPr lang="en-NZ" dirty="0"/>
          </a:p>
          <a:p>
            <a:pPr lvl="0"/>
            <a:r>
              <a:rPr lang="en-NZ" dirty="0"/>
              <a:t>Work safely according to Health and Safety guidelines	</a:t>
            </a:r>
            <a:br>
              <a:rPr lang="en-NZ" dirty="0"/>
            </a:br>
            <a:r>
              <a:rPr lang="en-NZ" dirty="0"/>
              <a:t>	(10 credits)</a:t>
            </a:r>
          </a:p>
          <a:p>
            <a:pPr lvl="0"/>
            <a:r>
              <a:rPr lang="en-NZ" dirty="0"/>
              <a:t>Communicate effectively with colleagues and other tradespeople 	(10 credits)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83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/>
          <a:lstStyle/>
          <a:p>
            <a:r>
              <a:rPr lang="en-GB" b="1" dirty="0"/>
              <a:t>Construction Industry (30 credits)</a:t>
            </a:r>
            <a:endParaRPr lang="en-NZ" dirty="0"/>
          </a:p>
          <a:p>
            <a:pPr lvl="0"/>
            <a:r>
              <a:rPr lang="en-NZ" dirty="0"/>
              <a:t>Understand and use construction industry terminology and materials, and construction, installation and application processes 	(10 credits)</a:t>
            </a:r>
            <a:endParaRPr lang="en-NZ" dirty="0"/>
          </a:p>
          <a:p>
            <a:pPr lvl="0"/>
            <a:r>
              <a:rPr lang="en-NZ" dirty="0"/>
              <a:t>Carry out assigned work tasks	(20 credits)</a:t>
            </a:r>
            <a:endParaRPr lang="en-NZ" dirty="0"/>
          </a:p>
          <a:p>
            <a:pPr marL="109728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219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/>
          </a:bodyPr>
          <a:lstStyle/>
          <a:p>
            <a:r>
              <a:rPr lang="en-GB" sz="3200" b="1" dirty="0"/>
              <a:t>Carpentry (90 credits)</a:t>
            </a:r>
            <a:endParaRPr lang="en-NZ" sz="3200" dirty="0"/>
          </a:p>
          <a:p>
            <a:pPr lvl="0"/>
            <a:r>
              <a:rPr lang="en-NZ" sz="3200" dirty="0"/>
              <a:t>Understand and use specific carpentry terminology and materials, and construction, installation and application processes 	(30 credits)</a:t>
            </a:r>
            <a:endParaRPr lang="en-NZ" sz="3200" dirty="0"/>
          </a:p>
          <a:p>
            <a:pPr lvl="0"/>
            <a:r>
              <a:rPr lang="en-NZ" sz="3200" dirty="0"/>
              <a:t>Carry out assigned carpentry work tasks in a project environment	(60 credits)</a:t>
            </a:r>
            <a:endParaRPr lang="en-NZ" sz="3200" dirty="0"/>
          </a:p>
          <a:p>
            <a:pPr marL="109728" indent="0">
              <a:buNone/>
            </a:pP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41867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Background	to </a:t>
            </a:r>
            <a:r>
              <a:rPr lang="en-NZ" dirty="0" err="1" smtClean="0"/>
              <a:t>TRoQ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800" dirty="0" smtClean="0"/>
              <a:t>‘too many quals’ (NZQA): </a:t>
            </a:r>
            <a:r>
              <a:rPr lang="en-NZ" sz="2800" dirty="0" err="1" smtClean="0"/>
              <a:t>Constr</a:t>
            </a:r>
            <a:r>
              <a:rPr lang="en-NZ" sz="2800" dirty="0" smtClean="0"/>
              <a:t>: 132 to 34</a:t>
            </a:r>
          </a:p>
          <a:p>
            <a:r>
              <a:rPr lang="en-NZ" sz="2800" dirty="0" smtClean="0"/>
              <a:t>More alignment</a:t>
            </a:r>
          </a:p>
          <a:p>
            <a:pPr lvl="1"/>
            <a:r>
              <a:rPr lang="en-NZ" dirty="0" smtClean="0"/>
              <a:t>Industry needs (Macro &amp; micro)</a:t>
            </a:r>
          </a:p>
          <a:p>
            <a:pPr lvl="1"/>
            <a:r>
              <a:rPr lang="en-NZ" dirty="0" smtClean="0"/>
              <a:t>Pathways for learners</a:t>
            </a:r>
          </a:p>
          <a:p>
            <a:r>
              <a:rPr lang="en-NZ" sz="2800" dirty="0" smtClean="0"/>
              <a:t>More extensive consultation, stakeholder involvement</a:t>
            </a:r>
          </a:p>
          <a:p>
            <a:r>
              <a:rPr lang="en-NZ" sz="2800" dirty="0" smtClean="0"/>
              <a:t>Carpentry/Construction started mid 2012, led by BCITO</a:t>
            </a:r>
          </a:p>
          <a:p>
            <a:r>
              <a:rPr lang="en-NZ" sz="2800" dirty="0" smtClean="0"/>
              <a:t>ITP reps on working groups for L3 &amp; 4 </a:t>
            </a:r>
            <a:r>
              <a:rPr lang="en-NZ" sz="2800" dirty="0" err="1" smtClean="0"/>
              <a:t>quals</a:t>
            </a:r>
            <a:endParaRPr lang="en-NZ" sz="2800" dirty="0"/>
          </a:p>
          <a:p>
            <a:pPr marL="6858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1199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162800" cy="1066800"/>
          </a:xfrm>
        </p:spPr>
        <p:txBody>
          <a:bodyPr/>
          <a:lstStyle/>
          <a:p>
            <a:r>
              <a:rPr lang="en-NZ" dirty="0" smtClean="0"/>
              <a:t> phase two</a:t>
            </a:r>
            <a:r>
              <a:rPr lang="en-NZ" dirty="0"/>
              <a:t> </a:t>
            </a:r>
            <a:r>
              <a:rPr lang="en-NZ" dirty="0" smtClean="0"/>
              <a:t>– development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599"/>
          </a:xfrm>
        </p:spPr>
        <p:txBody>
          <a:bodyPr>
            <a:noAutofit/>
          </a:bodyPr>
          <a:lstStyle/>
          <a:p>
            <a:r>
              <a:rPr lang="en-NZ" dirty="0" smtClean="0"/>
              <a:t>NZQA gave approval to (re) develop</a:t>
            </a:r>
          </a:p>
          <a:p>
            <a:r>
              <a:rPr lang="en-NZ" b="1" dirty="0" smtClean="0"/>
              <a:t>NZ Cert in Carp Level 4 </a:t>
            </a:r>
          </a:p>
          <a:p>
            <a:r>
              <a:rPr lang="en-NZ" dirty="0" smtClean="0"/>
              <a:t>Working group developed revised L4 qual:</a:t>
            </a:r>
          </a:p>
          <a:p>
            <a:pPr lvl="1"/>
            <a:r>
              <a:rPr lang="en-NZ" dirty="0" smtClean="0"/>
              <a:t>No unit standards, now 6 Specifications</a:t>
            </a:r>
          </a:p>
          <a:p>
            <a:pPr lvl="1"/>
            <a:r>
              <a:rPr lang="en-NZ" dirty="0" smtClean="0"/>
              <a:t>No elective components</a:t>
            </a:r>
          </a:p>
          <a:p>
            <a:pPr lvl="1"/>
            <a:r>
              <a:rPr lang="en-NZ" dirty="0" smtClean="0"/>
              <a:t>Focus on skills, knowledge &amp; capability</a:t>
            </a:r>
          </a:p>
          <a:p>
            <a:r>
              <a:rPr lang="en-NZ" dirty="0" smtClean="0">
                <a:hlinkClick r:id="rId2" action="ppaction://hlinksldjump"/>
              </a:rPr>
              <a:t>Overview</a:t>
            </a:r>
            <a:endParaRPr lang="en-NZ" dirty="0" smtClean="0"/>
          </a:p>
          <a:p>
            <a:r>
              <a:rPr lang="en-NZ" dirty="0" smtClean="0">
                <a:hlinkClick r:id="rId3" action="ppaction://hlinksldjump"/>
              </a:rPr>
              <a:t>Preliminaries specification </a:t>
            </a: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368250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001000" cy="1066800"/>
          </a:xfrm>
        </p:spPr>
        <p:txBody>
          <a:bodyPr/>
          <a:lstStyle/>
          <a:p>
            <a:r>
              <a:rPr lang="en-NZ" dirty="0" smtClean="0"/>
              <a:t> So what now/next?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69" y="2133600"/>
            <a:ext cx="8229600" cy="4974336"/>
          </a:xfrm>
        </p:spPr>
        <p:txBody>
          <a:bodyPr>
            <a:normAutofit/>
          </a:bodyPr>
          <a:lstStyle/>
          <a:p>
            <a:r>
              <a:rPr lang="en-NZ" dirty="0" smtClean="0"/>
              <a:t>Final draft </a:t>
            </a:r>
            <a:r>
              <a:rPr lang="en-NZ" dirty="0"/>
              <a:t>approved by </a:t>
            </a:r>
            <a:r>
              <a:rPr lang="en-NZ" dirty="0" smtClean="0"/>
              <a:t>NAG</a:t>
            </a:r>
            <a:endParaRPr lang="en-NZ" dirty="0"/>
          </a:p>
          <a:p>
            <a:r>
              <a:rPr lang="en-NZ" dirty="0" smtClean="0"/>
              <a:t>Now with </a:t>
            </a:r>
            <a:r>
              <a:rPr lang="en-NZ" dirty="0" err="1" smtClean="0"/>
              <a:t>NZQA</a:t>
            </a:r>
            <a:r>
              <a:rPr lang="en-NZ" dirty="0" smtClean="0"/>
              <a:t> , seeking ‘approval to list’</a:t>
            </a:r>
          </a:p>
          <a:p>
            <a:r>
              <a:rPr lang="en-NZ" dirty="0" smtClean="0"/>
              <a:t>Programme </a:t>
            </a:r>
            <a:r>
              <a:rPr lang="en-NZ" dirty="0"/>
              <a:t>approval follows</a:t>
            </a:r>
          </a:p>
          <a:p>
            <a:r>
              <a:rPr lang="en-NZ" dirty="0" smtClean="0"/>
              <a:t>Collaboration for development of programme/s</a:t>
            </a:r>
          </a:p>
          <a:p>
            <a:r>
              <a:rPr lang="en-NZ" dirty="0" smtClean="0"/>
              <a:t>Timing</a:t>
            </a:r>
            <a:r>
              <a:rPr lang="en-NZ" dirty="0"/>
              <a:t>?</a:t>
            </a:r>
          </a:p>
          <a:p>
            <a:pPr lvl="1"/>
            <a:r>
              <a:rPr lang="en-NZ" dirty="0"/>
              <a:t>Listed with </a:t>
            </a:r>
            <a:r>
              <a:rPr lang="en-NZ" dirty="0" err="1"/>
              <a:t>NZQA</a:t>
            </a:r>
            <a:r>
              <a:rPr lang="en-NZ" dirty="0"/>
              <a:t> early 2015</a:t>
            </a:r>
          </a:p>
          <a:p>
            <a:pPr lvl="1"/>
            <a:r>
              <a:rPr lang="en-NZ" dirty="0"/>
              <a:t>Develop programme throughout 2015</a:t>
            </a:r>
          </a:p>
          <a:p>
            <a:pPr lvl="1"/>
            <a:r>
              <a:rPr lang="en-NZ" dirty="0"/>
              <a:t>1</a:t>
            </a:r>
            <a:r>
              <a:rPr lang="en-NZ" baseline="30000" dirty="0"/>
              <a:t>st</a:t>
            </a:r>
            <a:r>
              <a:rPr lang="en-NZ" dirty="0"/>
              <a:t> delivery from 2016?</a:t>
            </a:r>
          </a:p>
          <a:p>
            <a:pPr lvl="1"/>
            <a:r>
              <a:rPr lang="en-NZ" dirty="0"/>
              <a:t>1</a:t>
            </a:r>
            <a:r>
              <a:rPr lang="en-NZ" baseline="30000" dirty="0"/>
              <a:t>st</a:t>
            </a:r>
            <a:r>
              <a:rPr lang="en-NZ" dirty="0"/>
              <a:t> graduates sometime on 2019?</a:t>
            </a:r>
          </a:p>
          <a:p>
            <a:endParaRPr lang="en-NZ" sz="2200" dirty="0" smtClean="0"/>
          </a:p>
          <a:p>
            <a:endParaRPr lang="en-NZ" sz="2200" dirty="0" smtClean="0"/>
          </a:p>
          <a:p>
            <a:pPr marL="68580" indent="0">
              <a:buNone/>
            </a:pPr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585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17" t="115968" r="-251756" b="-286297"/>
          <a:stretch/>
        </p:blipFill>
        <p:spPr bwMode="auto">
          <a:xfrm>
            <a:off x="7772400" y="9153938"/>
            <a:ext cx="25275210" cy="2041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0"/>
            <a:ext cx="5364265" cy="433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90800"/>
            <a:ext cx="6629401" cy="2131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1037632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Extract from PRELIMINARIES </a:t>
            </a:r>
          </a:p>
          <a:p>
            <a:r>
              <a:rPr lang="en-NZ" sz="2800" dirty="0" smtClean="0"/>
              <a:t>Specification – Skill Sets</a:t>
            </a:r>
            <a:endParaRPr lang="en-NZ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4953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‘unit’</a:t>
            </a:r>
            <a:endParaRPr lang="en-NZ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4953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‘range’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59274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020812"/>
            <a:ext cx="134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‘Know’</a:t>
            </a:r>
            <a:endParaRPr lang="en-NZ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4713776"/>
            <a:ext cx="1418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Context</a:t>
            </a:r>
            <a:endParaRPr lang="en-NZ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46538" y="3151850"/>
            <a:ext cx="1539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(be able to) do</a:t>
            </a:r>
            <a:endParaRPr lang="en-NZ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45" y="1921631"/>
            <a:ext cx="6421736" cy="341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0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048434"/>
            <a:ext cx="647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Extract from FUNDAMENTALS Specification – </a:t>
            </a:r>
          </a:p>
          <a:p>
            <a:r>
              <a:rPr lang="en-NZ" sz="2800" dirty="0" smtClean="0"/>
              <a:t>Skill Set 1: Tools &amp; equipment</a:t>
            </a:r>
            <a:endParaRPr lang="en-NZ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1970690" y="2362200"/>
            <a:ext cx="5544775" cy="3209771"/>
            <a:chOff x="1532912" y="1752600"/>
            <a:chExt cx="5544775" cy="32097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912" y="1752600"/>
              <a:ext cx="5544775" cy="15858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3581400"/>
              <a:ext cx="4678175" cy="1380971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769883" y="2929118"/>
            <a:ext cx="1208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‘</a:t>
            </a:r>
            <a:r>
              <a:rPr lang="en-NZ" sz="2800" dirty="0" smtClean="0"/>
              <a:t>Know</a:t>
            </a:r>
            <a:r>
              <a:rPr lang="en-NZ" dirty="0" smtClean="0"/>
              <a:t>’</a:t>
            </a:r>
            <a:endParaRPr lang="en-NZ" dirty="0"/>
          </a:p>
        </p:txBody>
      </p:sp>
      <p:sp>
        <p:nvSpPr>
          <p:cNvPr id="10" name="TextBox 9"/>
          <p:cNvSpPr txBox="1"/>
          <p:nvPr/>
        </p:nvSpPr>
        <p:spPr>
          <a:xfrm>
            <a:off x="769883" y="4617864"/>
            <a:ext cx="1513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(be able to)  do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3867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90800"/>
            <a:ext cx="5481794" cy="1871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3341915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Context</a:t>
            </a:r>
            <a:endParaRPr lang="en-NZ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990600"/>
            <a:ext cx="647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Extract from FUNDAMENTALS Specification – </a:t>
            </a:r>
          </a:p>
          <a:p>
            <a:r>
              <a:rPr lang="en-NZ" sz="2800" dirty="0" smtClean="0"/>
              <a:t>Skill Set 1: Tools &amp; equipment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7537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306</TotalTime>
  <Words>335</Words>
  <Application>Microsoft Office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Georgia</vt:lpstr>
      <vt:lpstr>Trebuchet MS</vt:lpstr>
      <vt:lpstr>Wingdings 2</vt:lpstr>
      <vt:lpstr>Urban</vt:lpstr>
      <vt:lpstr>TRoQ – Carpentry</vt:lpstr>
      <vt:lpstr>Background to TRoQ</vt:lpstr>
      <vt:lpstr> phase two – development </vt:lpstr>
      <vt:lpstr> So what now/next?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Summary/future focus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TRoQ – Carpentry</dc:title>
  <dc:creator>Laptop User</dc:creator>
  <cp:lastModifiedBy>Laptop User</cp:lastModifiedBy>
  <cp:revision>55</cp:revision>
  <dcterms:created xsi:type="dcterms:W3CDTF">2006-08-16T00:00:00Z</dcterms:created>
  <dcterms:modified xsi:type="dcterms:W3CDTF">2014-12-01T23:32:50Z</dcterms:modified>
</cp:coreProperties>
</file>